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70" r:id="rId19"/>
    <p:sldId id="271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337" r:id="rId30"/>
    <p:sldId id="338" r:id="rId31"/>
    <p:sldId id="339" r:id="rId32"/>
    <p:sldId id="340" r:id="rId33"/>
    <p:sldId id="341" r:id="rId34"/>
    <p:sldId id="342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3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33" r:id="rId70"/>
    <p:sldId id="334" r:id="rId71"/>
    <p:sldId id="335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8253-F593-4C70-B606-51207ABF3657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A482-52BA-4B9C-9BAB-45533ABC81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76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8253-F593-4C70-B606-51207ABF3657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A482-52BA-4B9C-9BAB-45533ABC81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51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8253-F593-4C70-B606-51207ABF3657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A482-52BA-4B9C-9BAB-45533ABC81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09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8253-F593-4C70-B606-51207ABF3657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A482-52BA-4B9C-9BAB-45533ABC81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488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8253-F593-4C70-B606-51207ABF3657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A482-52BA-4B9C-9BAB-45533ABC81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90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8253-F593-4C70-B606-51207ABF3657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A482-52BA-4B9C-9BAB-45533ABC81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575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8253-F593-4C70-B606-51207ABF3657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A482-52BA-4B9C-9BAB-45533ABC81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973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8253-F593-4C70-B606-51207ABF3657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A482-52BA-4B9C-9BAB-45533ABC81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357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8253-F593-4C70-B606-51207ABF3657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A482-52BA-4B9C-9BAB-45533ABC81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12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8253-F593-4C70-B606-51207ABF3657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A482-52BA-4B9C-9BAB-45533ABC81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859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8253-F593-4C70-B606-51207ABF3657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A482-52BA-4B9C-9BAB-45533ABC81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957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88253-F593-4C70-B606-51207ABF3657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1A482-52BA-4B9C-9BAB-45533ABC81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863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32657"/>
            <a:ext cx="7772400" cy="432048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Longitudinal </a:t>
            </a:r>
            <a:r>
              <a:rPr lang="en-GB" smtClean="0"/>
              <a:t>data </a:t>
            </a:r>
            <a:r>
              <a:rPr lang="en-GB" smtClean="0"/>
              <a:t>Analysis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980728"/>
            <a:ext cx="7704856" cy="5472608"/>
          </a:xfrm>
        </p:spPr>
        <p:txBody>
          <a:bodyPr>
            <a:norm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Longitudinal study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 people are measured repeatedly over time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Cross-sectional study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 a single outcome is measured for each individual In LDA, we can investigate: changes over time within individuals (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ageing effects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 differences among people in their baseline levels (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cohort effects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LDA requires special statistical methods because the set of observations on one subject tends to be inter-correlated</a:t>
            </a:r>
          </a:p>
          <a:p>
            <a:endParaRPr lang="en-GB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091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200" dirty="0">
                <a:latin typeface="Times New Roman" pitchFamily="18" charset="0"/>
                <a:cs typeface="Times New Roman" pitchFamily="18" charset="0"/>
              </a:rPr>
              <a:t>The Orthodontic Growth Data Set</a:t>
            </a: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This data set is taken from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Potthoff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and Roy,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Biometrika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(1964). A set of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measurements of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the distance from the pituitary gland to the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pterygo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-maxillary fissure taken every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two years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from 8 years of age until 14 years of age on a sample of 27 children -16 males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and 11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females. </a:t>
            </a: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data, were collected by orthodontists from x-rays of the children’s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skulls.</a:t>
            </a: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individual profile plot and the mean profile for males and females separately are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given below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GB" sz="2000" dirty="0" smtClean="0">
                <a:latin typeface="Times New Roman" pitchFamily="18" charset="0"/>
                <a:cs typeface="Times New Roman" pitchFamily="18" charset="0"/>
              </a:rPr>
            </a:b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138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228600"/>
            <a:ext cx="756285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9512" y="0"/>
            <a:ext cx="4734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Subject Profiles of Orthodontic Growth Data</a:t>
            </a:r>
            <a:r>
              <a:rPr lang="en-GB" dirty="0" smtClean="0"/>
              <a:t> </a:t>
            </a:r>
            <a:br>
              <a:rPr lang="en-GB" dirty="0" smtClean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657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Cont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…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054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• Much variability between children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• There is considerable variability within Children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• There are fixed number of measurements per subject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• Measurements are taken at fixed time points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• No issue of missing data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R-code</a:t>
            </a:r>
            <a:br>
              <a:rPr lang="en-GB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library(lattice)</a:t>
            </a:r>
          </a:p>
          <a:p>
            <a:pPr marL="0" indent="0">
              <a:buNone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library(foreign)</a:t>
            </a:r>
          </a:p>
          <a:p>
            <a:pPr marL="0" indent="0">
              <a:buNone/>
            </a:pP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dat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&lt;-</a:t>
            </a: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read.table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("C:\\growth.txt", header = TRUE, </a:t>
            </a: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sep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= "" )</a:t>
            </a:r>
          </a:p>
          <a:p>
            <a:pPr marL="0" indent="0">
              <a:buNone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growth&lt;-</a:t>
            </a: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dat</a:t>
            </a: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attach(growth)</a:t>
            </a:r>
          </a:p>
          <a:p>
            <a:pPr marL="0" indent="0">
              <a:buNone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age&lt;-</a:t>
            </a: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as.factor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(age)</a:t>
            </a:r>
          </a:p>
          <a:p>
            <a:pPr marL="0" indent="0">
              <a:buNone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Sex&lt;-</a:t>
            </a: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as.factor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(Sex)</a:t>
            </a:r>
          </a:p>
          <a:p>
            <a:pPr marL="0" indent="0">
              <a:buNone/>
            </a:pP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xyplot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(distance ~ </a:t>
            </a: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age|Sex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, growth, groups=Subject, type="l", </a:t>
            </a: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xlab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= " age ",</a:t>
            </a:r>
          </a:p>
          <a:p>
            <a:pPr marL="0" indent="0">
              <a:buNone/>
            </a:pP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ylab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=" distance from pituitary to </a:t>
            </a: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pterygomaxillary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fissure (mm) ")</a:t>
            </a:r>
          </a:p>
          <a:p>
            <a:pPr marL="0" indent="0">
              <a:buNone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mean1&lt;-</a:t>
            </a: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tapply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(distance, age, mean)</a:t>
            </a:r>
          </a:p>
          <a:p>
            <a:pPr marL="0" indent="0">
              <a:buNone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age1&lt;-</a:t>
            </a: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as.numeric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(unique(age))</a:t>
            </a:r>
          </a:p>
          <a:p>
            <a:pPr marL="0" indent="0">
              <a:buNone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plot(age1, mean1, type= "l",</a:t>
            </a: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ylim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=c(20,30), </a:t>
            </a: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xlab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="age",</a:t>
            </a:r>
          </a:p>
          <a:p>
            <a:pPr marL="0" indent="0">
              <a:buNone/>
            </a:pP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ylab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=" The mean distance", </a:t>
            </a: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lwd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=3, main=" The mean profile of the growth data set")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409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71438"/>
            <a:ext cx="7534275" cy="671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7544" y="71438"/>
            <a:ext cx="6390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relationship between age and distance appears to be linear</a:t>
            </a:r>
            <a:r>
              <a:rPr lang="en-GB" dirty="0" smtClean="0"/>
              <a:t> </a:t>
            </a:r>
            <a:br>
              <a:rPr lang="en-GB" dirty="0" smtClean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07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-47738"/>
            <a:ext cx="503872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0" y="4403479"/>
            <a:ext cx="55983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The Mean Distance Profile by Sex for Orthodontic Growth Data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From the above figure :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• It appears that there is a linear growth pattern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• The mean profile for males is higher than that of females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GB" sz="2000" dirty="0" smtClean="0">
                <a:latin typeface="Times New Roman" pitchFamily="18" charset="0"/>
                <a:cs typeface="Times New Roman" pitchFamily="18" charset="0"/>
              </a:rPr>
            </a:b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03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Exploring the Variability of the Observed Data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GB" sz="2000" dirty="0" smtClean="0">
                <a:latin typeface="Times New Roman" pitchFamily="18" charset="0"/>
                <a:cs typeface="Times New Roman" pitchFamily="18" charset="0"/>
              </a:rPr>
            </a:b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 lnSpcReduction="10000"/>
          </a:bodyPr>
          <a:lstStyle/>
          <a:p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It is to be recalled that the individual profile plots of the orthodontic data set, show a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considerable within and between subject variability.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R-code</a:t>
            </a:r>
          </a:p>
          <a:p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library(lattice)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library(foreign)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dat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&lt;-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read.table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("C:\\growth.txt", header = TRUE,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sep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= "" )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attach(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dat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varg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&lt;-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tapply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(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distance,age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names(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varg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age1&lt;-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as.numeric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(unique(age))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varg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&lt;-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as.vector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varg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plot(age1,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varg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, type=’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l’,main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=" Observed variance ",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xlab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=’ age’,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ylab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=’The variance of distance’,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lwd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=3)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interaction.plot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(age, Sex, distance,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lty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=c(1, 2), fun=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,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ylab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="distance from pituitary to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pterygomaxillary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fissure (mm) ",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xlab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="Age",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trace.label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="Sex")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title(main=" The variance of the growth data set by sex")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GB" sz="2000" dirty="0" smtClean="0">
                <a:latin typeface="Times New Roman" pitchFamily="18" charset="0"/>
                <a:cs typeface="Times New Roman" pitchFamily="18" charset="0"/>
              </a:rPr>
            </a:b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38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/>
          </a:bodyPr>
          <a:lstStyle/>
          <a:p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Cont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…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692696"/>
            <a:ext cx="8229600" cy="5832648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tapply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function calculates the variance at each time point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• The plot function in line 9 plots the variance versus age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The interaction plot is used to plot the variance functions separated for males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and females. </a:t>
            </a:r>
            <a:r>
              <a:rPr lang="en-GB" sz="2000" dirty="0"/>
              <a:t>Variability of the Observed Orthodontic Distance</a:t>
            </a:r>
            <a:r>
              <a:rPr lang="en-GB" sz="2000" dirty="0" smtClean="0"/>
              <a:t> </a:t>
            </a:r>
            <a:br>
              <a:rPr lang="en-GB" sz="2000" dirty="0" smtClean="0"/>
            </a:b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GB" sz="2000" dirty="0" smtClean="0">
                <a:latin typeface="Times New Roman" pitchFamily="18" charset="0"/>
                <a:cs typeface="Times New Roman" pitchFamily="18" charset="0"/>
              </a:rPr>
            </a:b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321836"/>
            <a:ext cx="46482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388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/>
          </a:bodyPr>
          <a:lstStyle/>
          <a:p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Cont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…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It appears the observed variance is not constant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• We consider the observed variance by sex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• The variability for males is higher than that of females from age 8 to 12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GB" sz="2000" dirty="0" smtClean="0">
                <a:latin typeface="Times New Roman" pitchFamily="18" charset="0"/>
                <a:cs typeface="Times New Roman" pitchFamily="18" charset="0"/>
              </a:rPr>
            </a:b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88840"/>
            <a:ext cx="4533900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95736" y="6096615"/>
            <a:ext cx="617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Variability of the Observed Orthodontic Distance by Sex</a:t>
            </a:r>
            <a:r>
              <a:rPr lang="en-GB" dirty="0" smtClean="0"/>
              <a:t> </a:t>
            </a:r>
            <a:br>
              <a:rPr lang="en-GB" dirty="0" smtClean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8767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Cont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…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>
            <a:normAutofit/>
          </a:bodyPr>
          <a:lstStyle/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Having repeated observations on individuals allows direct study of change (normal growth and aging). </a:t>
            </a: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Can separate aging effects (changes over time within individuals) from cohort effects (differences between subjects at baseline)</a:t>
            </a: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Require sophisticated statistical techniques since the repeated observations are usually correlated. </a:t>
            </a: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Certain types of correlation structures are likely to arise from this kind of data. Correlation must be accounted for to obtain valid inference. </a:t>
            </a: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Subjects serve as their own control which economizes on subjects and reduces unexplained variability in the response. </a:t>
            </a: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Robust to missing data and irregularly spaced measurement occasions (only if Mixed effect </a:t>
            </a: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modeling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was used) 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572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Cont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…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>
            <a:normAutofit/>
          </a:bodyPr>
          <a:lstStyle/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Spaghetti plots (overall, by treatment or other covariates of interest) Box-plots by time (overall, by treatment or other covariates of interest)</a:t>
            </a: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Mean profiles (overall, by treatment or other covariates of interest) Scatterplot Matrix of the response at the different time points.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02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The Income Dynamics (PSID) Study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GB" sz="2000" dirty="0" smtClean="0">
                <a:latin typeface="Times New Roman" pitchFamily="18" charset="0"/>
                <a:cs typeface="Times New Roman" pitchFamily="18" charset="0"/>
              </a:rPr>
            </a:b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976664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The Panel Study of Income Dynamics (PSID), begun in 1968, is a longitudinal study of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a representative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sample of U.S. individuals. </a:t>
            </a: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study is conducted at the Survey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Research </a:t>
            </a: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Center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, Institute for Social Research, University of Michigan and is still continuing. </a:t>
            </a: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The data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that represents a small subset of this data is available in R software under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the library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faraway. </a:t>
            </a: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data frame with 1661 observations on the following 6 variables is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available in R under the library named faraway.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r>
              <a:rPr lang="en-GB" sz="2000" dirty="0" smtClean="0"/>
              <a:t>• </a:t>
            </a:r>
            <a:r>
              <a:rPr lang="en-GB" sz="2000" dirty="0"/>
              <a:t>age : age in 1968</a:t>
            </a:r>
            <a:br>
              <a:rPr lang="en-GB" sz="2000" dirty="0"/>
            </a:br>
            <a:r>
              <a:rPr lang="en-GB" sz="2000" dirty="0"/>
              <a:t>• </a:t>
            </a:r>
            <a:r>
              <a:rPr lang="en-GB" sz="2000" dirty="0" err="1"/>
              <a:t>educ</a:t>
            </a:r>
            <a:r>
              <a:rPr lang="en-GB" sz="2000" dirty="0"/>
              <a:t>: years of education</a:t>
            </a:r>
            <a:br>
              <a:rPr lang="en-GB" sz="2000" dirty="0"/>
            </a:br>
            <a:r>
              <a:rPr lang="en-GB" sz="2000" dirty="0"/>
              <a:t>• sex : sex of individual, F or M</a:t>
            </a:r>
            <a:r>
              <a:rPr lang="en-GB" sz="2000" dirty="0" smtClean="0"/>
              <a:t> </a:t>
            </a:r>
          </a:p>
          <a:p>
            <a:pPr marL="0" indent="0">
              <a:buNone/>
            </a:pPr>
            <a:r>
              <a:rPr lang="en-GB" sz="2000" dirty="0"/>
              <a:t>• income : annual income in dollars</a:t>
            </a:r>
            <a:r>
              <a:rPr lang="en-GB" sz="2000" dirty="0" smtClean="0"/>
              <a:t> 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/>
              <a:t>• year : calendar year</a:t>
            </a:r>
            <a:br>
              <a:rPr lang="en-GB" sz="2000" dirty="0"/>
            </a:br>
            <a:r>
              <a:rPr lang="en-GB" sz="2000" dirty="0"/>
              <a:t>• person: ID number for individual</a:t>
            </a:r>
            <a:r>
              <a:rPr lang="en-GB" sz="2000" dirty="0" smtClean="0"/>
              <a:t> </a:t>
            </a:r>
            <a:br>
              <a:rPr lang="en-GB" sz="2000" dirty="0" smtClean="0"/>
            </a:b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GB" sz="2000" dirty="0" smtClean="0">
                <a:latin typeface="Times New Roman" pitchFamily="18" charset="0"/>
                <a:cs typeface="Times New Roman" pitchFamily="18" charset="0"/>
              </a:rPr>
            </a:b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101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A model for Longitudinal Data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GB" sz="2000" dirty="0" smtClean="0">
                <a:latin typeface="Times New Roman" pitchFamily="18" charset="0"/>
                <a:cs typeface="Times New Roman" pitchFamily="18" charset="0"/>
              </a:rPr>
            </a:b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976664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Linear mixed models (LMM) are models that handle data where observations are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not independent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That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is, LMM correctly models correlated errors, whereas procedures in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the</a:t>
            </a:r>
            <a:br>
              <a:rPr lang="en-GB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general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linear model family (GLM) usually do not. (GLM includes such procedures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as t-tests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, analysis of variance, correlation, regression, and factor analysis, to name a few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.)</a:t>
            </a: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LMM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can be considered as a further generalization of GLM to better support analysis of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a continuous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response. </a:t>
            </a: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Mixed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models contain both fixed and random effects. </a:t>
            </a: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These models are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useful in a wide variety of disciplines in the physical, biological and economic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sciences.</a:t>
            </a: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They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are particularly useful in settings where repeated measurements are made on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the same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statistical units, or where measurements are made on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cluste</a:t>
            </a:r>
            <a:r>
              <a:rPr lang="en-GB" sz="2000" dirty="0"/>
              <a:t>rs of related </a:t>
            </a:r>
            <a:r>
              <a:rPr lang="en-GB" sz="2000" dirty="0" smtClean="0"/>
              <a:t>statistical units</a:t>
            </a:r>
            <a:r>
              <a:rPr lang="en-GB" sz="2000" dirty="0"/>
              <a:t>. </a:t>
            </a:r>
            <a:endParaRPr lang="en-GB" sz="2000" dirty="0" smtClean="0"/>
          </a:p>
          <a:p>
            <a:r>
              <a:rPr lang="en-GB" sz="2000" dirty="0" smtClean="0"/>
              <a:t>Let </a:t>
            </a:r>
            <a:r>
              <a:rPr lang="en-GB" sz="2000" dirty="0"/>
              <a:t>us see some of the terms associated with mixed models.</a:t>
            </a:r>
            <a:r>
              <a:rPr lang="en-GB" sz="2000" dirty="0" smtClean="0"/>
              <a:t> </a:t>
            </a:r>
            <a:br>
              <a:rPr lang="en-GB" sz="2000" dirty="0" smtClean="0"/>
            </a:b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GB" sz="2000" dirty="0" smtClean="0">
                <a:latin typeface="Times New Roman" pitchFamily="18" charset="0"/>
                <a:cs typeface="Times New Roman" pitchFamily="18" charset="0"/>
              </a:rPr>
            </a:b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545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/>
          </a:bodyPr>
          <a:lstStyle/>
          <a:p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Cont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…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832648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Fixed Effects: factors for which the only levels under consideration are contained in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the coding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of those effects. </a:t>
            </a: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Sex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where both male and female genders are included in the factor,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is fixed effect. </a:t>
            </a: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Agegroup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: Minor and Adult are both included in the factor of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agegroup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is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considered as fixed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effect.</a:t>
            </a: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Random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Effects: factors for which the levels contained in the coding of those factors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are a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random sample of the total number of levels in the population for that factor. </a:t>
            </a: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A Subject which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is a random sample of the target population can be considered as random. </a:t>
            </a: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Through random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effects models, the researcher can make inferences over a wider population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in LMM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than possible with GLM.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GB" sz="2000" dirty="0" smtClean="0">
                <a:latin typeface="Times New Roman" pitchFamily="18" charset="0"/>
                <a:cs typeface="Times New Roman" pitchFamily="18" charset="0"/>
              </a:rPr>
            </a:b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134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96752"/>
            <a:ext cx="538162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899592" y="40466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Stage 1</a:t>
            </a:r>
            <a:r>
              <a:rPr lang="en-GB" dirty="0" smtClean="0"/>
              <a:t> 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47825"/>
            <a:ext cx="5429250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8375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8680"/>
            <a:ext cx="616267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0" y="310583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The General Linear Mixed-effects Model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GB" sz="2000" dirty="0" smtClean="0">
                <a:latin typeface="Times New Roman" pitchFamily="18" charset="0"/>
                <a:cs typeface="Times New Roman" pitchFamily="18" charset="0"/>
              </a:rPr>
            </a:b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99" y="4005064"/>
            <a:ext cx="5924550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7798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/>
          </a:bodyPr>
          <a:lstStyle/>
          <a:p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Cont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…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09625"/>
            <a:ext cx="5638800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7341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1185863"/>
            <a:ext cx="68294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084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871538"/>
            <a:ext cx="7962900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508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90500"/>
            <a:ext cx="7381875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0041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366713"/>
            <a:ext cx="8420100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388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384300"/>
            <a:ext cx="8343900" cy="408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7102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9552" y="548680"/>
            <a:ext cx="68407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 partial view of this data set can be obtained using the </a:t>
            </a:r>
            <a:r>
              <a:rPr lang="en-GB" dirty="0" smtClean="0"/>
              <a:t>following</a:t>
            </a:r>
          </a:p>
          <a:p>
            <a:endParaRPr lang="en-GB" dirty="0"/>
          </a:p>
          <a:p>
            <a:r>
              <a:rPr lang="en-GB" dirty="0" smtClean="0"/>
              <a:t> </a:t>
            </a:r>
            <a:r>
              <a:rPr lang="en-GB" dirty="0"/>
              <a:t>R code</a:t>
            </a:r>
            <a:r>
              <a:rPr lang="en-GB" dirty="0" smtClean="0"/>
              <a:t>.</a:t>
            </a:r>
          </a:p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library(faraway)</a:t>
            </a:r>
            <a:br>
              <a:rPr lang="en-GB" dirty="0"/>
            </a:br>
            <a:r>
              <a:rPr lang="en-GB" dirty="0"/>
              <a:t>data(</a:t>
            </a:r>
            <a:r>
              <a:rPr lang="en-GB" dirty="0" err="1"/>
              <a:t>psid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 err="1"/>
              <a:t>mypsid</a:t>
            </a:r>
            <a:r>
              <a:rPr lang="en-GB" dirty="0"/>
              <a:t>&lt;-subset (</a:t>
            </a:r>
            <a:r>
              <a:rPr lang="en-GB" dirty="0" err="1"/>
              <a:t>psid</a:t>
            </a:r>
            <a:r>
              <a:rPr lang="en-GB" dirty="0"/>
              <a:t>, (subset=(person &lt;4)))</a:t>
            </a:r>
            <a:br>
              <a:rPr lang="en-GB" dirty="0"/>
            </a:br>
            <a:r>
              <a:rPr lang="en-GB" dirty="0"/>
              <a:t>mypsid1&lt;-subset(</a:t>
            </a:r>
            <a:r>
              <a:rPr lang="en-GB" dirty="0" err="1"/>
              <a:t>mypsid</a:t>
            </a:r>
            <a:r>
              <a:rPr lang="en-GB" dirty="0"/>
              <a:t>, (subset=(year &lt; 75)))</a:t>
            </a:r>
            <a:br>
              <a:rPr lang="en-GB" dirty="0"/>
            </a:br>
            <a:r>
              <a:rPr lang="en-GB" dirty="0"/>
              <a:t>mypsid1</a:t>
            </a:r>
            <a:r>
              <a:rPr lang="en-GB" dirty="0" smtClean="0"/>
              <a:t> </a:t>
            </a:r>
            <a:br>
              <a:rPr lang="en-GB" dirty="0" smtClean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4154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1800225"/>
            <a:ext cx="827405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312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75" y="1651000"/>
            <a:ext cx="6216650" cy="35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917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47800"/>
            <a:ext cx="67056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0780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1431925"/>
            <a:ext cx="800735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6471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568450"/>
            <a:ext cx="8210550" cy="372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617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Introduction to Survival Analysis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GB" sz="2000" dirty="0" smtClean="0">
                <a:latin typeface="Times New Roman" pitchFamily="18" charset="0"/>
                <a:cs typeface="Times New Roman" pitchFamily="18" charset="0"/>
              </a:rPr>
            </a:b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616624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647700"/>
            <a:ext cx="83629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3677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47576"/>
            <a:ext cx="7688162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8463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052513"/>
            <a:ext cx="866775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433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37" y="476672"/>
            <a:ext cx="8159858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5397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661988"/>
            <a:ext cx="9096375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6584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3" y="409575"/>
            <a:ext cx="4638675" cy="603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5225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933450"/>
            <a:ext cx="9096375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6930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1128713"/>
            <a:ext cx="8810625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0945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571500"/>
            <a:ext cx="878205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7930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904875"/>
            <a:ext cx="8886825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946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372" y="332656"/>
            <a:ext cx="39243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138238"/>
            <a:ext cx="8562975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611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257175"/>
            <a:ext cx="9020175" cy="634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6723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733425"/>
            <a:ext cx="8401050" cy="539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3968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914400"/>
            <a:ext cx="837247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7797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00175"/>
            <a:ext cx="883920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90313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43013"/>
            <a:ext cx="8991600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5491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404664"/>
            <a:ext cx="8075240" cy="5721499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This data set indicates that repeated measurements are made for income variable. </a:t>
            </a: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Thequestion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of interest might be: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GB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/>
              <a:t>• Is there change in income over years?</a:t>
            </a:r>
            <a:br>
              <a:rPr lang="en-GB" sz="2000" dirty="0"/>
            </a:br>
            <a:r>
              <a:rPr lang="en-GB" sz="2000" dirty="0"/>
              <a:t>• Is there variation by sex</a:t>
            </a:r>
            <a:r>
              <a:rPr lang="en-GB" sz="2000" dirty="0" smtClean="0"/>
              <a:t>?</a:t>
            </a:r>
          </a:p>
          <a:p>
            <a:pPr marL="0" indent="0">
              <a:buNone/>
            </a:pP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/>
              <a:t>The profile plots for 20 subjects can be obtained using the </a:t>
            </a:r>
            <a:r>
              <a:rPr lang="en-GB" sz="2000" dirty="0" smtClean="0"/>
              <a:t>following</a:t>
            </a:r>
          </a:p>
          <a:p>
            <a:pPr marL="0" indent="0">
              <a:buNone/>
            </a:pPr>
            <a:r>
              <a:rPr lang="en-GB" sz="2000" dirty="0" smtClean="0"/>
              <a:t> </a:t>
            </a:r>
            <a:r>
              <a:rPr lang="en-GB" sz="2000" dirty="0"/>
              <a:t>R code</a:t>
            </a:r>
            <a:r>
              <a:rPr lang="en-GB" sz="2000" dirty="0" smtClean="0"/>
              <a:t>:</a:t>
            </a:r>
          </a:p>
          <a:p>
            <a:pPr marL="0" indent="0">
              <a:buNone/>
            </a:pP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 err="1"/>
              <a:t>xyplot</a:t>
            </a:r>
            <a:r>
              <a:rPr lang="en-GB" sz="2000" dirty="0"/>
              <a:t>(income ~ year , </a:t>
            </a:r>
            <a:r>
              <a:rPr lang="en-GB" sz="2000" dirty="0" err="1"/>
              <a:t>psid</a:t>
            </a:r>
            <a:r>
              <a:rPr lang="en-GB" sz="2000" dirty="0"/>
              <a:t>, type="l", subset=( person &lt; 20),strip=TRUE)</a:t>
            </a:r>
            <a:r>
              <a:rPr lang="en-GB" sz="2000" dirty="0" smtClean="0"/>
              <a:t> </a:t>
            </a:r>
            <a:br>
              <a:rPr lang="en-GB" sz="2000" dirty="0" smtClean="0"/>
            </a:b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001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162050"/>
            <a:ext cx="882015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09283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866775"/>
            <a:ext cx="8191500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6348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404664"/>
            <a:ext cx="7823200" cy="154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308610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38458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0648"/>
            <a:ext cx="6146800" cy="372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700" y="3645024"/>
            <a:ext cx="5630664" cy="2767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738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223838"/>
            <a:ext cx="9077325" cy="641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20654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0648"/>
            <a:ext cx="58483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185863"/>
            <a:ext cx="87725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27457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619125"/>
            <a:ext cx="8820150" cy="561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48352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14488"/>
            <a:ext cx="8839200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340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062038"/>
            <a:ext cx="8943975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90543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985838"/>
            <a:ext cx="9124950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964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223" y="1075105"/>
            <a:ext cx="5506777" cy="5185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19672" y="42877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Subject Profiles of Income Data</a:t>
            </a:r>
            <a:r>
              <a:rPr lang="en-GB" dirty="0" smtClean="0"/>
              <a:t> </a:t>
            </a:r>
            <a:br>
              <a:rPr lang="en-GB" dirty="0" smtClean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3859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857250"/>
            <a:ext cx="855345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88640"/>
            <a:ext cx="17526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91882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028700"/>
            <a:ext cx="8677275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33268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1309688"/>
            <a:ext cx="9039225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82" y="723332"/>
            <a:ext cx="37528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6464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476672"/>
            <a:ext cx="59245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990600"/>
            <a:ext cx="90297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3176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32656"/>
            <a:ext cx="24765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2143125"/>
            <a:ext cx="612140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65928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76672"/>
            <a:ext cx="446722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1862138"/>
            <a:ext cx="5381625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07491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620688"/>
            <a:ext cx="336232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340768"/>
            <a:ext cx="6115050" cy="236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53497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38238"/>
            <a:ext cx="8839200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58358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295400"/>
            <a:ext cx="89154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09237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8" y="1095375"/>
            <a:ext cx="6334125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3414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Cont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…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435280" cy="5904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As can be seen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from the above graph</a:t>
            </a:r>
          </a:p>
          <a:p>
            <a:pPr marL="0" indent="0">
              <a:buNone/>
            </a:pP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• Some individuals have a slowly increasing income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• Other individuals have more erratic incomes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• Income may possibly vary by sex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• There is small variation at the beginning than at the end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• We may need profile plot by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sex</a:t>
            </a:r>
          </a:p>
          <a:p>
            <a:pPr marL="0" indent="0">
              <a:buNone/>
            </a:pP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The profile plot of income data by sex can be obtained using the following R code for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part of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the data.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GB" sz="2000" dirty="0" err="1"/>
              <a:t>xyplot</a:t>
            </a:r>
            <a:r>
              <a:rPr lang="en-GB" sz="2000" dirty="0"/>
              <a:t>(income ~ year | sex, </a:t>
            </a:r>
            <a:r>
              <a:rPr lang="en-GB" sz="2000" dirty="0" err="1"/>
              <a:t>psid</a:t>
            </a:r>
            <a:r>
              <a:rPr lang="en-GB" sz="2000" dirty="0"/>
              <a:t>, type="l", subset=( person &lt; 500),strip=TRUE)</a:t>
            </a:r>
            <a:r>
              <a:rPr lang="en-GB" sz="2000" dirty="0" smtClean="0"/>
              <a:t> </a:t>
            </a:r>
            <a:br>
              <a:rPr lang="en-GB" sz="2000" dirty="0" smtClean="0"/>
            </a:b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GB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GB" sz="2000" dirty="0" smtClean="0">
                <a:latin typeface="Times New Roman" pitchFamily="18" charset="0"/>
                <a:cs typeface="Times New Roman" pitchFamily="18" charset="0"/>
              </a:rPr>
            </a:b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8011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014413"/>
            <a:ext cx="8515350" cy="482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93147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32648"/>
          </a:xfrm>
        </p:spPr>
        <p:txBody>
          <a:bodyPr/>
          <a:lstStyle/>
          <a:p>
            <a:r>
              <a:rPr lang="en-GB" dirty="0" smtClean="0"/>
              <a:t>Gender clearly </a:t>
            </a:r>
            <a:r>
              <a:rPr lang="en-GB" dirty="0"/>
              <a:t>is associated with an effect on survival (not </a:t>
            </a:r>
            <a:r>
              <a:rPr lang="en-GB" dirty="0" smtClean="0"/>
              <a:t>necessarily </a:t>
            </a:r>
            <a:r>
              <a:rPr lang="en-GB" dirty="0"/>
              <a:t>causal). </a:t>
            </a:r>
            <a:endParaRPr lang="en-GB" dirty="0" smtClean="0"/>
          </a:p>
          <a:p>
            <a:r>
              <a:rPr lang="en-GB" dirty="0" smtClean="0"/>
              <a:t>Age </a:t>
            </a:r>
            <a:r>
              <a:rPr lang="en-GB" dirty="0"/>
              <a:t>has </a:t>
            </a:r>
            <a:r>
              <a:rPr lang="en-GB" dirty="0" smtClean="0"/>
              <a:t>no </a:t>
            </a:r>
            <a:r>
              <a:rPr lang="en-GB" dirty="0"/>
              <a:t>impact upon survival. 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3133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785813"/>
            <a:ext cx="8886825" cy="528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49862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76672"/>
            <a:ext cx="51720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252538"/>
            <a:ext cx="8515350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69663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32" y="201056"/>
            <a:ext cx="6438900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12574"/>
            <a:ext cx="876300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0414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60648"/>
            <a:ext cx="39338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471613"/>
            <a:ext cx="8458200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11187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60648"/>
            <a:ext cx="33242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438275"/>
            <a:ext cx="8258175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48810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76672"/>
            <a:ext cx="56673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290638"/>
            <a:ext cx="8648700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5574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404664"/>
            <a:ext cx="358140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039452"/>
            <a:ext cx="8543925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6325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66" y="260648"/>
            <a:ext cx="57340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66" y="1124744"/>
            <a:ext cx="870585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364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cont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…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88640"/>
            <a:ext cx="7200900" cy="600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55776" y="60932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Subject Profiles of Income by Sex</a:t>
            </a:r>
            <a:r>
              <a:rPr lang="en-GB" dirty="0" smtClean="0"/>
              <a:t> </a:t>
            </a:r>
            <a:br>
              <a:rPr lang="en-GB" dirty="0" smtClean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89183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600075"/>
            <a:ext cx="8848725" cy="565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46108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32656"/>
            <a:ext cx="46767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305800" cy="517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582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/>
          </a:bodyPr>
          <a:lstStyle/>
          <a:p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Cont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…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76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• The variation for males is higher than that of females.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• The income data for males is more erratic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• The variation at the beginning is smaller than the variation at the end for both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groups.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GB" sz="2000" dirty="0" smtClean="0">
                <a:latin typeface="Times New Roman" pitchFamily="18" charset="0"/>
                <a:cs typeface="Times New Roman" pitchFamily="18" charset="0"/>
              </a:rPr>
            </a:b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92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685</Words>
  <Application>Microsoft Office PowerPoint</Application>
  <PresentationFormat>On-screen Show (4:3)</PresentationFormat>
  <Paragraphs>96</Paragraphs>
  <Slides>81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Office Theme</vt:lpstr>
      <vt:lpstr>Longitudinal data Analysis</vt:lpstr>
      <vt:lpstr>The Income Dynamics (PSID) Study  </vt:lpstr>
      <vt:lpstr>PowerPoint Presentation</vt:lpstr>
      <vt:lpstr>PowerPoint Presentation</vt:lpstr>
      <vt:lpstr>PowerPoint Presentation</vt:lpstr>
      <vt:lpstr>PowerPoint Presentation</vt:lpstr>
      <vt:lpstr>Cont…</vt:lpstr>
      <vt:lpstr>cont…</vt:lpstr>
      <vt:lpstr>Cont…</vt:lpstr>
      <vt:lpstr>The Orthodontic Growth Data Set  </vt:lpstr>
      <vt:lpstr>PowerPoint Presentation</vt:lpstr>
      <vt:lpstr>Cont…</vt:lpstr>
      <vt:lpstr>PowerPoint Presentation</vt:lpstr>
      <vt:lpstr>PowerPoint Presentation</vt:lpstr>
      <vt:lpstr>Exploring the Variability of the Observed Data  </vt:lpstr>
      <vt:lpstr>Cont…</vt:lpstr>
      <vt:lpstr>Cont…</vt:lpstr>
      <vt:lpstr>Cont…</vt:lpstr>
      <vt:lpstr>Cont…</vt:lpstr>
      <vt:lpstr>A model for Longitudinal Data  </vt:lpstr>
      <vt:lpstr>Cont…</vt:lpstr>
      <vt:lpstr>PowerPoint Presentation</vt:lpstr>
      <vt:lpstr>PowerPoint Presentation</vt:lpstr>
      <vt:lpstr>Cont…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Survival Analysis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Longitudinal data Analysi</dc:title>
  <dc:creator>Administrator</dc:creator>
  <cp:lastModifiedBy>tl computers</cp:lastModifiedBy>
  <cp:revision>58</cp:revision>
  <dcterms:created xsi:type="dcterms:W3CDTF">2024-03-15T05:46:04Z</dcterms:created>
  <dcterms:modified xsi:type="dcterms:W3CDTF">2024-03-25T19:43:09Z</dcterms:modified>
</cp:coreProperties>
</file>